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7BDF3-38FD-4CB3-8A08-443746152C2D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53BFD-4DD7-48C5-87F7-CA8A8A04D5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7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FF51BA-6A6B-4EEF-913A-1393B402DB31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334061-EA3C-4BB6-A795-FBFA2A15F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F51BA-6A6B-4EEF-913A-1393B402DB31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34061-EA3C-4BB6-A795-FBFA2A15F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0FF51BA-6A6B-4EEF-913A-1393B402DB31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334061-EA3C-4BB6-A795-FBFA2A15F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F51BA-6A6B-4EEF-913A-1393B402DB31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34061-EA3C-4BB6-A795-FBFA2A15F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FF51BA-6A6B-4EEF-913A-1393B402DB31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B334061-EA3C-4BB6-A795-FBFA2A15F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F51BA-6A6B-4EEF-913A-1393B402DB31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34061-EA3C-4BB6-A795-FBFA2A15F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F51BA-6A6B-4EEF-913A-1393B402DB31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34061-EA3C-4BB6-A795-FBFA2A15F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F51BA-6A6B-4EEF-913A-1393B402DB31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34061-EA3C-4BB6-A795-FBFA2A15F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FF51BA-6A6B-4EEF-913A-1393B402DB31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34061-EA3C-4BB6-A795-FBFA2A15F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F51BA-6A6B-4EEF-913A-1393B402DB31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34061-EA3C-4BB6-A795-FBFA2A15F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F51BA-6A6B-4EEF-913A-1393B402DB31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34061-EA3C-4BB6-A795-FBFA2A15FF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0FF51BA-6A6B-4EEF-913A-1393B402DB31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334061-EA3C-4BB6-A795-FBFA2A15F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Tm="10000">
    <p:fad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/>
              <a:t>«Университет  третьего возраста»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2014-2015гг.</a:t>
            </a:r>
            <a:endParaRPr lang="ru-RU" sz="4400" dirty="0"/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00496" y="285728"/>
            <a:ext cx="3520440" cy="21431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Музей прикладного творчества, п. Новый.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285720" y="3357562"/>
            <a:ext cx="3520440" cy="21431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ДК «Родина», музей «Зеленая гостиная»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IMG_3958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214290"/>
            <a:ext cx="3521075" cy="2640806"/>
          </a:xfrm>
        </p:spPr>
      </p:pic>
      <p:pic>
        <p:nvPicPr>
          <p:cNvPr id="8" name="Содержимое 7" descr="IMG_3825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3372" y="2928934"/>
            <a:ext cx="3521075" cy="2640806"/>
          </a:xfrm>
        </p:spPr>
      </p:pic>
    </p:spTree>
  </p:cSld>
  <p:clrMapOvr>
    <a:masterClrMapping/>
  </p:clrMapOvr>
  <p:transition spd="slow" advTm="5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00496" y="285728"/>
            <a:ext cx="3520440" cy="192882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Краеведческий музей. Голографическая выставка, г. Санкт-Петербург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8596" y="3500438"/>
            <a:ext cx="3520440" cy="228601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Музей природы и этнографии.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IMG_3682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214290"/>
            <a:ext cx="3521075" cy="2640806"/>
          </a:xfrm>
        </p:spPr>
      </p:pic>
      <p:pic>
        <p:nvPicPr>
          <p:cNvPr id="8" name="Содержимое 7" descr="IMG_2726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124" y="3357562"/>
            <a:ext cx="3521075" cy="2640806"/>
          </a:xfrm>
        </p:spPr>
      </p:pic>
    </p:spTree>
  </p:cSld>
  <p:clrMapOvr>
    <a:masterClrMapping/>
  </p:clrMapOvr>
  <p:transition spd="slow" advTm="5000"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3372" y="357166"/>
            <a:ext cx="3429024" cy="228601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ММ ОМВД «</a:t>
            </a:r>
            <a:r>
              <a:rPr lang="ru-RU" sz="2400" dirty="0" err="1" smtClean="0">
                <a:solidFill>
                  <a:schemeClr val="tx1"/>
                </a:solidFill>
              </a:rPr>
              <a:t>Ковровский</a:t>
            </a:r>
            <a:r>
              <a:rPr lang="ru-RU" sz="2400" dirty="0" smtClean="0">
                <a:solidFill>
                  <a:schemeClr val="tx1"/>
                </a:solidFill>
              </a:rPr>
              <a:t>», «Музей полиции»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285720" y="3429000"/>
            <a:ext cx="3520440" cy="25717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п. Мстера, «</a:t>
            </a:r>
            <a:r>
              <a:rPr lang="ru-RU" sz="2400" dirty="0" err="1" smtClean="0">
                <a:solidFill>
                  <a:schemeClr val="tx1"/>
                </a:solidFill>
              </a:rPr>
              <a:t>Спасо-Ефимьевский</a:t>
            </a:r>
            <a:r>
              <a:rPr lang="ru-RU" sz="2400" dirty="0" smtClean="0">
                <a:solidFill>
                  <a:schemeClr val="tx1"/>
                </a:solidFill>
              </a:rPr>
              <a:t> мужской монастырь»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1" name="Содержимое 10" descr="IMG_2837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214290"/>
            <a:ext cx="3521075" cy="2640806"/>
          </a:xfrm>
        </p:spPr>
      </p:pic>
      <p:pic>
        <p:nvPicPr>
          <p:cNvPr id="14" name="Содержимое 13" descr="IMG_4118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4810" y="3429000"/>
            <a:ext cx="3521075" cy="2640806"/>
          </a:xfrm>
        </p:spPr>
      </p:pic>
    </p:spTree>
  </p:cSld>
  <p:clrMapOvr>
    <a:masterClrMapping/>
  </p:clrMapOvr>
  <p:transition spd="slow" advTm="5000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3372" y="428604"/>
            <a:ext cx="3520440" cy="228601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п. Мстера, «</a:t>
            </a:r>
            <a:r>
              <a:rPr lang="ru-RU" sz="2400" dirty="0" err="1" smtClean="0">
                <a:solidFill>
                  <a:schemeClr val="tx1"/>
                </a:solidFill>
              </a:rPr>
              <a:t>Мстёрский</a:t>
            </a:r>
            <a:r>
              <a:rPr lang="ru-RU" sz="2400" dirty="0" smtClean="0">
                <a:solidFill>
                  <a:schemeClr val="tx1"/>
                </a:solidFill>
              </a:rPr>
              <a:t> художественный музей»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285720" y="3357562"/>
            <a:ext cx="3520440" cy="207170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Художественная школа, г. Ковров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IMG_4115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214290"/>
            <a:ext cx="3521075" cy="2640806"/>
          </a:xfrm>
        </p:spPr>
      </p:pic>
      <p:pic>
        <p:nvPicPr>
          <p:cNvPr id="8" name="Содержимое 7" descr="IMG_4269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248" y="3143248"/>
            <a:ext cx="3521075" cy="2640806"/>
          </a:xfrm>
        </p:spPr>
      </p:pic>
    </p:spTree>
  </p:cSld>
  <p:clrMapOvr>
    <a:masterClrMapping/>
  </p:clrMapOvr>
  <p:transition spd="slow" advTm="5000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9058" y="500042"/>
            <a:ext cx="3786214" cy="20002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с. Маринино. Усадьба Танеева.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285720" y="3357562"/>
            <a:ext cx="3520440" cy="25003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Музей «Дом В.А. Дегтярева»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IMG_4285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214290"/>
            <a:ext cx="3521075" cy="2640806"/>
          </a:xfrm>
        </p:spPr>
      </p:pic>
      <p:pic>
        <p:nvPicPr>
          <p:cNvPr id="8" name="Содержимое 7" descr="IMG_4047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4810" y="3286124"/>
            <a:ext cx="3521075" cy="2640806"/>
          </a:xfrm>
        </p:spPr>
      </p:pic>
    </p:spTree>
  </p:cSld>
  <p:clrMapOvr>
    <a:masterClrMapping/>
  </p:clrMapOvr>
  <p:transition spd="slow" advTm="5000">
    <p:cover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428604"/>
            <a:ext cx="3429000" cy="100013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Лекция библиографа </a:t>
            </a:r>
            <a:r>
              <a:rPr lang="ru-RU" sz="2400" dirty="0" err="1" smtClean="0">
                <a:solidFill>
                  <a:schemeClr val="bg1"/>
                </a:solidFill>
              </a:rPr>
              <a:t>Гайворонской</a:t>
            </a:r>
            <a:r>
              <a:rPr lang="ru-RU" sz="2400" dirty="0" smtClean="0">
                <a:solidFill>
                  <a:schemeClr val="bg1"/>
                </a:solidFill>
              </a:rPr>
              <a:t> И.Н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1214422"/>
            <a:ext cx="3429000" cy="39894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Посетители данного факультета узнали и увидели много интересного и познавательного. Они одни из первых посетили новый музей природы и этнографии. Посещали новейшие персональные выставки </a:t>
            </a:r>
            <a:r>
              <a:rPr lang="ru-RU" sz="2000" dirty="0" err="1" smtClean="0">
                <a:solidFill>
                  <a:schemeClr val="tx1">
                    <a:lumMod val="95000"/>
                  </a:schemeClr>
                </a:solidFill>
              </a:rPr>
              <a:t>ковровских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 художников, побывали на </a:t>
            </a:r>
            <a:r>
              <a:rPr lang="ru-RU" sz="2000" dirty="0" err="1" smtClean="0">
                <a:solidFill>
                  <a:schemeClr val="tx1">
                    <a:lumMod val="95000"/>
                  </a:schemeClr>
                </a:solidFill>
              </a:rPr>
              <a:t>страусиной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 ферме африканских страусов, побывали в Усадьбе Танеева и т.д.</a:t>
            </a:r>
          </a:p>
          <a:p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Посещаемых данный факультет за сентябрь –май насчитано 45 человек.</a:t>
            </a:r>
          </a:p>
          <a:p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5" name="Рисунок 4" descr="IMG_3751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486" r="12486"/>
          <a:stretch>
            <a:fillRect/>
          </a:stretch>
        </p:blipFill>
        <p:spPr/>
      </p:pic>
    </p:spTree>
  </p:cSld>
  <p:clrMapOvr>
    <a:masterClrMapping/>
  </p:clrMapOvr>
  <p:transition spd="slow" advTm="9000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038344"/>
          </a:xfrm>
        </p:spPr>
        <p:txBody>
          <a:bodyPr/>
          <a:lstStyle/>
          <a:p>
            <a:r>
              <a:rPr lang="ru-RU" i="1" dirty="0" smtClean="0"/>
              <a:t>Факультет «Активное долголетие»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2143116"/>
            <a:ext cx="5114778" cy="41434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Квалифицированные специалисты в области медицины Савина Л.М провели за это период  лекции на тему «Гипертония и её лечение». «Профилактику гриппа и ОРВИ» зачитала Ермакова О.К. «Организация питания в пожилом возрасте» провела </a:t>
            </a:r>
            <a:r>
              <a:rPr lang="ru-RU" dirty="0" err="1" smtClean="0"/>
              <a:t>Марова</a:t>
            </a:r>
            <a:r>
              <a:rPr lang="ru-RU" dirty="0" smtClean="0"/>
              <a:t> С.М.</a:t>
            </a:r>
          </a:p>
          <a:p>
            <a:r>
              <a:rPr lang="ru-RU" dirty="0" smtClean="0"/>
              <a:t>Количество посетивших факультет 10 человек.</a:t>
            </a:r>
          </a:p>
          <a:p>
            <a:r>
              <a:rPr lang="ru-RU" dirty="0" smtClean="0"/>
              <a:t>Руководители факультета: Ермакова О.К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5000"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785794"/>
            <a:ext cx="3429000" cy="378619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Активный отдых- залог здоровья.</a:t>
            </a:r>
            <a:endParaRPr lang="ru-RU" sz="4000" dirty="0"/>
          </a:p>
        </p:txBody>
      </p:sp>
      <p:pic>
        <p:nvPicPr>
          <p:cNvPr id="7" name="Рисунок 6" descr="IMG_3156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486" r="12486"/>
          <a:stretch>
            <a:fillRect/>
          </a:stretch>
        </p:blipFill>
        <p:spPr/>
      </p:pic>
    </p:spTree>
  </p:cSld>
  <p:clrMapOvr>
    <a:masterClrMapping/>
  </p:clrMapOvr>
  <p:transition spd="slow" advTm="3000">
    <p:comb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0"/>
            <a:ext cx="5105400" cy="2071678"/>
          </a:xfrm>
        </p:spPr>
        <p:txBody>
          <a:bodyPr/>
          <a:lstStyle/>
          <a:p>
            <a:r>
              <a:rPr lang="ru-RU" dirty="0" smtClean="0"/>
              <a:t>Факультет «Лечебная физкультура»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2143116"/>
            <a:ext cx="5114778" cy="44291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 этом факультете Н.В.Новикова проводит скандинавскую ходьбу. Скандинавская  ходьба направлена на улучшение работы сердца, легких, идеально для исправления осанки и решения проблем в области шеи и плеч. Улучшает чувство равновесия и координации. Возвращает к полноценной жизни людей с  проблемами опорно-двигательного аппарата.</a:t>
            </a:r>
          </a:p>
          <a:p>
            <a:r>
              <a:rPr lang="ru-RU" dirty="0" smtClean="0"/>
              <a:t>Руководитель факультета: Новикова Н.В</a:t>
            </a:r>
          </a:p>
          <a:p>
            <a:r>
              <a:rPr lang="ru-RU" dirty="0" smtClean="0"/>
              <a:t>Посетили факультет 17 человек.</a:t>
            </a:r>
            <a:endParaRPr lang="ru-RU" dirty="0"/>
          </a:p>
        </p:txBody>
      </p:sp>
    </p:spTree>
  </p:cSld>
  <p:clrMapOvr>
    <a:masterClrMapping/>
  </p:clrMapOvr>
  <p:transition spd="slow" advTm="5000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Занятия лечебной физкультурой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5357826"/>
            <a:ext cx="3520440" cy="457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Утренняя гимнастика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429124" y="5357826"/>
            <a:ext cx="3520440" cy="457200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Занятия на тренажерах.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IMG_2498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59" y="2143116"/>
            <a:ext cx="3928016" cy="2946012"/>
          </a:xfrm>
        </p:spPr>
      </p:pic>
      <p:pic>
        <p:nvPicPr>
          <p:cNvPr id="8" name="Содержимое 7" descr="IMG_1750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8300" y="2143116"/>
            <a:ext cx="3928016" cy="2946012"/>
          </a:xfrm>
        </p:spPr>
      </p:pic>
    </p:spTree>
  </p:cSld>
  <p:clrMapOvr>
    <a:masterClrMapping/>
  </p:clrMapOvr>
  <p:transition spd="slow" advTm="5000"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3714752"/>
            <a:ext cx="3429000" cy="20574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Работа «Университета третьего возраста» направлена на повышение качества жизни граждан пожилого возраста и инвалидов, поддержание здорового образа жизни и организацию активного отдыха. В течение года  работают  8 факультетов ,где каждый  посетитель выбирает занятие по своим интересам.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917" r="11917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spd="slow" advClick="0" advTm="9000"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1643050"/>
            <a:ext cx="3429000" cy="235745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Занятия скандинавской ходьбой.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IMG_2439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486" r="12486"/>
          <a:stretch>
            <a:fillRect/>
          </a:stretch>
        </p:blipFill>
        <p:spPr/>
      </p:pic>
    </p:spTree>
  </p:cSld>
  <p:clrMapOvr>
    <a:masterClrMapping/>
  </p:clrMapOvr>
  <p:transition spd="slow" advTm="3000">
    <p:pull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0"/>
            <a:ext cx="5105400" cy="928670"/>
          </a:xfrm>
        </p:spPr>
        <p:txBody>
          <a:bodyPr/>
          <a:lstStyle/>
          <a:p>
            <a:pPr algn="ctr"/>
            <a:r>
              <a:rPr lang="ru-RU" sz="2000" i="1" dirty="0" smtClean="0">
                <a:solidFill>
                  <a:srgbClr val="FFFF00"/>
                </a:solidFill>
              </a:rPr>
              <a:t/>
            </a:r>
            <a:br>
              <a:rPr lang="ru-RU" sz="2000" i="1" dirty="0" smtClean="0">
                <a:solidFill>
                  <a:srgbClr val="FFFF00"/>
                </a:solidFill>
              </a:rPr>
            </a:br>
            <a:r>
              <a:rPr lang="ru-RU" sz="2000" i="1" dirty="0" smtClean="0">
                <a:solidFill>
                  <a:srgbClr val="FFFF00"/>
                </a:solidFill>
              </a:rPr>
              <a:t/>
            </a:r>
            <a:br>
              <a:rPr lang="ru-RU" sz="2000" i="1" dirty="0" smtClean="0">
                <a:solidFill>
                  <a:srgbClr val="FFFF00"/>
                </a:solidFill>
              </a:rPr>
            </a:br>
            <a:r>
              <a:rPr lang="ru-RU" sz="2000" i="1" dirty="0" smtClean="0">
                <a:solidFill>
                  <a:srgbClr val="FFFF00"/>
                </a:solidFill>
              </a:rPr>
              <a:t>Факультет «Музыка вокруг нас»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928670"/>
            <a:ext cx="5114778" cy="5500726"/>
          </a:xfrm>
        </p:spPr>
        <p:txBody>
          <a:bodyPr>
            <a:normAutofit fontScale="92500"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Факультет «Музыка вокруг нас» включает в себя терапию пением. Во время этих занятий возникает эмоциональный подъем, развиваются межличностные отношения ,повышается эстетические потребности, наступает эмоциональная разрядка. Повышается социальная активность, улучшается физическое состояние, продлевается жизнь.</a:t>
            </a:r>
          </a:p>
          <a:p>
            <a:pPr algn="l"/>
            <a:r>
              <a:rPr lang="ru-RU" dirty="0" smtClean="0"/>
              <a:t>Занятия проводятся в музыкальной школе №1 преподаватель </a:t>
            </a:r>
            <a:r>
              <a:rPr lang="ru-RU" dirty="0" err="1" smtClean="0"/>
              <a:t>Коротеева</a:t>
            </a:r>
            <a:r>
              <a:rPr lang="ru-RU" dirty="0" smtClean="0"/>
              <a:t> Н.В.</a:t>
            </a:r>
          </a:p>
          <a:p>
            <a:pPr algn="l"/>
            <a:r>
              <a:rPr lang="ru-RU" dirty="0" smtClean="0"/>
              <a:t>Руководитель факультета: </a:t>
            </a:r>
            <a:r>
              <a:rPr lang="ru-RU" dirty="0" err="1" smtClean="0"/>
              <a:t>Коротеева</a:t>
            </a:r>
            <a:r>
              <a:rPr lang="ru-RU" dirty="0" smtClean="0"/>
              <a:t> Н.В</a:t>
            </a:r>
          </a:p>
          <a:p>
            <a:pPr algn="l"/>
            <a:r>
              <a:rPr lang="ru-RU" dirty="0" smtClean="0"/>
              <a:t>Факультет посещали 19 человек.</a:t>
            </a:r>
            <a:endParaRPr lang="ru-RU" dirty="0"/>
          </a:p>
        </p:txBody>
      </p:sp>
    </p:spTree>
  </p:cSld>
  <p:clrMapOvr>
    <a:masterClrMapping/>
  </p:clrMapOvr>
  <p:transition spd="slow" advTm="8000"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42048" cy="157163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«Музыка вокруг нас»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5643578"/>
            <a:ext cx="3429024" cy="71438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Музыкальная школа №1 им. Шубина.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357686" y="5643578"/>
            <a:ext cx="3449002" cy="71438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Музыкальный вечерок с </a:t>
            </a:r>
            <a:r>
              <a:rPr lang="ru-RU" sz="2400" dirty="0" err="1" smtClean="0">
                <a:solidFill>
                  <a:schemeClr val="tx1"/>
                </a:solidFill>
              </a:rPr>
              <a:t>Коротеевой</a:t>
            </a:r>
            <a:r>
              <a:rPr lang="ru-RU" sz="2400" dirty="0" smtClean="0">
                <a:solidFill>
                  <a:schemeClr val="tx1"/>
                </a:solidFill>
              </a:rPr>
              <a:t> Н.В.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DSC04167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60" y="2143116"/>
            <a:ext cx="3928016" cy="2946012"/>
          </a:xfrm>
        </p:spPr>
      </p:pic>
      <p:pic>
        <p:nvPicPr>
          <p:cNvPr id="8" name="Содержимое 7"/>
          <p:cNvPicPr>
            <a:picLocks noGrp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8300" y="2143116"/>
            <a:ext cx="3608410" cy="2946012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0" y="571480"/>
            <a:ext cx="5105400" cy="1357322"/>
          </a:xfrm>
        </p:spPr>
        <p:txBody>
          <a:bodyPr/>
          <a:lstStyle/>
          <a:p>
            <a:pPr algn="ctr"/>
            <a:r>
              <a:rPr lang="ru-RU" sz="2800" i="1" dirty="0" smtClean="0"/>
              <a:t>Факультет «Литературная гостиная»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1285860"/>
            <a:ext cx="5114778" cy="528641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Работа факультета направлена на знакомство клиентов с творчеством земляков. На занятиях авторы делятся своими сочинениями не только в стихотворной, но и песенной форме. Такие встречи затрагивают самые глубокие струны души и помогают раскрыть талант посетителей данного факультета.</a:t>
            </a:r>
          </a:p>
          <a:p>
            <a:pPr algn="l"/>
            <a:r>
              <a:rPr lang="ru-RU" dirty="0" smtClean="0"/>
              <a:t>Преподаватели факультета: Сорокин А.А, Сорокина Г.А, Старостина Г.И, Сергеева Е.С, Плотских Т.М, Плотских В.И и члены литобъединения «Слово».</a:t>
            </a:r>
          </a:p>
          <a:p>
            <a:pPr algn="l"/>
            <a:r>
              <a:rPr lang="ru-RU" dirty="0" smtClean="0"/>
              <a:t>Посетили данный факультет 18 человек.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ransition spd="slow" advTm="9000">
    <p:cover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Мероприятие «Литературный вечерок»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5500702"/>
            <a:ext cx="3377564" cy="107157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Руководитель факультета Сорокин А.А.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43372" y="5643578"/>
            <a:ext cx="3520440" cy="92869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Выступающая Плотских Т.М.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/>
          <p:cNvPicPr>
            <a:picLocks noGrp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1785926"/>
            <a:ext cx="3929090" cy="3500462"/>
          </a:xfrm>
          <a:prstGeom prst="rect">
            <a:avLst/>
          </a:prstGeom>
        </p:spPr>
      </p:pic>
      <p:pic>
        <p:nvPicPr>
          <p:cNvPr id="8" name="Содержимое 7"/>
          <p:cNvPicPr>
            <a:picLocks noGrp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124" y="1428736"/>
            <a:ext cx="3088097" cy="4114800"/>
          </a:xfrm>
          <a:prstGeom prst="rect">
            <a:avLst/>
          </a:prstGeom>
        </p:spPr>
      </p:pic>
    </p:spTree>
  </p:cSld>
  <p:clrMapOvr>
    <a:masterClrMapping/>
  </p:clrMapOvr>
  <p:transition spd="slow" advTm="5000"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2071678"/>
            <a:ext cx="3111992" cy="235745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Вечер встречи участников факультета «Литературная гостиная»</a:t>
            </a:r>
            <a:endParaRPr lang="ru-RU" sz="2800" dirty="0"/>
          </a:p>
        </p:txBody>
      </p:sp>
      <p:pic>
        <p:nvPicPr>
          <p:cNvPr id="6" name="Рисунок 5"/>
          <p:cNvPicPr>
            <a:picLocks noGrp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477" r="12477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spd="slow" advTm="7000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323964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2143116"/>
            <a:ext cx="5114778" cy="407196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Ждем вас на следующий «учебный» год.</a:t>
            </a:r>
            <a:endParaRPr lang="ru-RU" sz="2800" dirty="0"/>
          </a:p>
        </p:txBody>
      </p:sp>
      <p:pic>
        <p:nvPicPr>
          <p:cNvPr id="38914" name="Picture 2" descr="C:\Users\Владелец\Desktop\Фотографии. ОДП\начиная с лета. до конца 2014 года\IMG_339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44" y="3143248"/>
            <a:ext cx="4762211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7000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3719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Факультет «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Рукотворчество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3643314"/>
            <a:ext cx="3143272" cy="2681286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Мастер- класс по тесто-  пластике. Изготовление животных и рыб.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Наши рукодельницы с большим удовольствием освоили данную технику и часть получившихся изделий  оставили на память в ОДП, а другую половину изделий подарили своим внукам.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00562" y="3643314"/>
            <a:ext cx="3071834" cy="27146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Процесс изготовления деталей для ёлочки.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Подводя итоги посещения факультета «</a:t>
            </a:r>
            <a:r>
              <a:rPr lang="ru-RU" dirty="0" err="1" smtClean="0">
                <a:solidFill>
                  <a:schemeClr val="tx1"/>
                </a:solidFill>
              </a:rPr>
              <a:t>Рукотворчество</a:t>
            </a:r>
            <a:r>
              <a:rPr lang="ru-RU" dirty="0" smtClean="0">
                <a:solidFill>
                  <a:schemeClr val="tx1"/>
                </a:solidFill>
              </a:rPr>
              <a:t>» 2014-2015гг. мы хотим отметить, что посетители научились изготовлять различные виды поделок и ждут с нетерпением нового 2015-2016гг. для освоения новых видов рукоделия и мастер-классов. За период сентябрь-май факультет посещали 20 человек.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Содержимое 6"/>
          <p:cNvPicPr>
            <a:picLocks noGrp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472" y="1071546"/>
            <a:ext cx="3143272" cy="2357454"/>
          </a:xfrm>
          <a:prstGeom prst="rect">
            <a:avLst/>
          </a:prstGeom>
        </p:spPr>
      </p:pic>
      <p:pic>
        <p:nvPicPr>
          <p:cNvPr id="8" name="Содержимое 7"/>
          <p:cNvPicPr>
            <a:picLocks noGrp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0562" y="1071547"/>
            <a:ext cx="3071834" cy="2357453"/>
          </a:xfrm>
          <a:prstGeom prst="rect">
            <a:avLst/>
          </a:prstGeom>
        </p:spPr>
      </p:pic>
    </p:spTree>
  </p:cSld>
  <p:clrMapOvr>
    <a:masterClrMapping/>
  </p:clrMapOvr>
  <p:transition spd="slow" advTm="1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Работы факультета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5214950"/>
            <a:ext cx="2786082" cy="114300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Руководитель факультета Тарасова Э.В.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072074"/>
            <a:ext cx="3520440" cy="125252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Демонстрация эксклюзивной работы.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IMG_2303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662" y="1714488"/>
            <a:ext cx="2588073" cy="3357586"/>
          </a:xfrm>
        </p:spPr>
      </p:pic>
      <p:pic>
        <p:nvPicPr>
          <p:cNvPr id="8" name="Содержимое 7" descr="IMG_2302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247439" y="2110487"/>
            <a:ext cx="3167992" cy="2375994"/>
          </a:xfrm>
        </p:spPr>
      </p:pic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214290"/>
            <a:ext cx="3429000" cy="5786478"/>
          </a:xfrm>
        </p:spPr>
        <p:txBody>
          <a:bodyPr>
            <a:noAutofit/>
          </a:bodyPr>
          <a:lstStyle/>
          <a:p>
            <a:r>
              <a:rPr lang="ru-RU" sz="1600" i="1" dirty="0" smtClean="0">
                <a:solidFill>
                  <a:schemeClr val="bg1"/>
                </a:solidFill>
              </a:rPr>
              <a:t>Факультет «Информационные технологии»</a:t>
            </a: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Большой популярностью пользуется факультет «Информационные технологии».На занятиях данного факультета слушатели знакомятся с компьютерами, осваивают </a:t>
            </a:r>
            <a:r>
              <a:rPr lang="en-US" sz="1600" dirty="0" smtClean="0">
                <a:solidFill>
                  <a:schemeClr val="bg1"/>
                </a:solidFill>
              </a:rPr>
              <a:t>Windows</a:t>
            </a:r>
            <a:r>
              <a:rPr lang="ru-RU" sz="1600" dirty="0" smtClean="0">
                <a:solidFill>
                  <a:schemeClr val="bg1"/>
                </a:solidFill>
              </a:rPr>
              <a:t>,учатся печатать и строить таблицы, создавать презентации и фотоальбомы, обучаются работе в интернете ,общению с помощью программы </a:t>
            </a:r>
            <a:r>
              <a:rPr lang="en-US" sz="1600" dirty="0" smtClean="0">
                <a:solidFill>
                  <a:schemeClr val="bg1"/>
                </a:solidFill>
              </a:rPr>
              <a:t>Skype</a:t>
            </a:r>
            <a:r>
              <a:rPr lang="ru-RU" sz="1600" dirty="0" smtClean="0">
                <a:solidFill>
                  <a:schemeClr val="bg1"/>
                </a:solidFill>
              </a:rPr>
              <a:t>.Впервые обучали наших клиентов волонтеры с </a:t>
            </a:r>
            <a:r>
              <a:rPr lang="ru-RU" sz="1600" dirty="0" err="1" smtClean="0">
                <a:solidFill>
                  <a:schemeClr val="bg1"/>
                </a:solidFill>
              </a:rPr>
              <a:t>Ковровской</a:t>
            </a:r>
            <a:r>
              <a:rPr lang="ru-RU" sz="1600" dirty="0" smtClean="0">
                <a:solidFill>
                  <a:schemeClr val="bg1"/>
                </a:solidFill>
              </a:rPr>
              <a:t> государственной технологической академии им В.А.Дегтярева.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Руководители факультета: Селезнева А.П, </a:t>
            </a:r>
            <a:r>
              <a:rPr lang="ru-RU" sz="1600" dirty="0" err="1" smtClean="0">
                <a:solidFill>
                  <a:schemeClr val="bg1"/>
                </a:solidFill>
              </a:rPr>
              <a:t>Залавская</a:t>
            </a:r>
            <a:r>
              <a:rPr lang="ru-RU" sz="1600" dirty="0" smtClean="0">
                <a:solidFill>
                  <a:schemeClr val="bg1"/>
                </a:solidFill>
              </a:rPr>
              <a:t> Т.С.</a:t>
            </a:r>
            <a:br>
              <a:rPr lang="ru-RU" sz="1600" dirty="0" smtClean="0">
                <a:solidFill>
                  <a:schemeClr val="bg1"/>
                </a:solidFill>
              </a:rPr>
            </a:b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486" r="12486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spd="slow" advTm="10000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0" y="285728"/>
            <a:ext cx="3429000" cy="507208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конце обучения «студентам» вручили сертификат об окончании курса «</a:t>
            </a:r>
            <a:r>
              <a:rPr lang="ru-RU" dirty="0" err="1" smtClean="0">
                <a:solidFill>
                  <a:schemeClr val="bg1"/>
                </a:solidFill>
              </a:rPr>
              <a:t>Информацион-ных</a:t>
            </a:r>
            <a:r>
              <a:rPr lang="ru-RU" dirty="0" smtClean="0">
                <a:solidFill>
                  <a:schemeClr val="bg1"/>
                </a:solidFill>
              </a:rPr>
              <a:t> технологий»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IMG_3964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486" r="12486"/>
          <a:stretch>
            <a:fillRect/>
          </a:stretch>
        </p:blipFill>
        <p:spPr/>
      </p:pic>
    </p:spTree>
  </p:cSld>
  <p:clrMapOvr>
    <a:masterClrMapping/>
  </p:clrMapOvr>
  <p:transition spd="slow" advTm="5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285728"/>
            <a:ext cx="5105400" cy="58579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Факультет «Истории и краеведения</a:t>
            </a:r>
            <a:r>
              <a:rPr lang="ru-RU" sz="1800" i="1" dirty="0" smtClean="0">
                <a:solidFill>
                  <a:schemeClr val="tx1"/>
                </a:solidFill>
              </a:rPr>
              <a:t>»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Работа данного факультета направлена на изучения истории родного края на посещение различных выставок, музеев города.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Посетителям факультета  1 раз в месяц были предоставлены лекции ведущим библиографом ЦБС №4 </a:t>
            </a:r>
            <a:r>
              <a:rPr lang="ru-RU" sz="1800" dirty="0" err="1" smtClean="0">
                <a:solidFill>
                  <a:schemeClr val="tx1"/>
                </a:solidFill>
              </a:rPr>
              <a:t>Гайворонской</a:t>
            </a:r>
            <a:r>
              <a:rPr lang="ru-RU" sz="1800" dirty="0" smtClean="0">
                <a:solidFill>
                  <a:schemeClr val="tx1"/>
                </a:solidFill>
              </a:rPr>
              <a:t>  И.Н. о виртуальном туризме по Суздаль –Граду . Так же посещали: Детскую художественную школу, Городской историко-краеведческий музей ,Музей природы и этнографии ,Дом Музей В.А Дегтярева, Музей Милиции, </a:t>
            </a:r>
            <a:r>
              <a:rPr lang="ru-RU" sz="1800" dirty="0" err="1" smtClean="0">
                <a:solidFill>
                  <a:schemeClr val="tx1"/>
                </a:solidFill>
              </a:rPr>
              <a:t>Страусиная</a:t>
            </a:r>
            <a:r>
              <a:rPr lang="ru-RU" sz="1800" dirty="0" smtClean="0">
                <a:solidFill>
                  <a:schemeClr val="tx1"/>
                </a:solidFill>
              </a:rPr>
              <a:t> ферма, Усадьба С.А.Танеева, Музей прикладного творчества п.Новый, Городской читальный зал, музей </a:t>
            </a:r>
            <a:r>
              <a:rPr lang="ru-RU" sz="1800" dirty="0" err="1" smtClean="0">
                <a:solidFill>
                  <a:schemeClr val="tx1"/>
                </a:solidFill>
              </a:rPr>
              <a:t>Клязьменского</a:t>
            </a:r>
            <a:r>
              <a:rPr lang="ru-RU" sz="1800" dirty="0" smtClean="0">
                <a:solidFill>
                  <a:schemeClr val="tx1"/>
                </a:solidFill>
              </a:rPr>
              <a:t> городка и ведущие выставки города к 70-ию победы.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Руководители факультета: </a:t>
            </a:r>
            <a:r>
              <a:rPr lang="ru-RU" sz="1800" dirty="0" err="1" smtClean="0">
                <a:solidFill>
                  <a:schemeClr val="tx1"/>
                </a:solidFill>
              </a:rPr>
              <a:t>Гайворонская</a:t>
            </a:r>
            <a:r>
              <a:rPr lang="ru-RU" sz="1800" dirty="0" smtClean="0">
                <a:solidFill>
                  <a:schemeClr val="tx1"/>
                </a:solidFill>
              </a:rPr>
              <a:t> И.Н, </a:t>
            </a:r>
            <a:r>
              <a:rPr lang="ru-RU" sz="1800" dirty="0" err="1" smtClean="0">
                <a:solidFill>
                  <a:schemeClr val="tx1"/>
                </a:solidFill>
              </a:rPr>
              <a:t>Купоросова</a:t>
            </a:r>
            <a:r>
              <a:rPr lang="ru-RU" sz="1800" dirty="0" smtClean="0">
                <a:solidFill>
                  <a:schemeClr val="tx1"/>
                </a:solidFill>
              </a:rPr>
              <a:t> о.а., </a:t>
            </a:r>
            <a:r>
              <a:rPr lang="ru-RU" sz="1800" dirty="0" err="1" smtClean="0">
                <a:solidFill>
                  <a:schemeClr val="tx1"/>
                </a:solidFill>
              </a:rPr>
              <a:t>бесхлебнова</a:t>
            </a:r>
            <a:r>
              <a:rPr lang="ru-RU" sz="1800" dirty="0" smtClean="0">
                <a:solidFill>
                  <a:schemeClr val="tx1"/>
                </a:solidFill>
              </a:rPr>
              <a:t> и.в.</a:t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chemeClr val="accent6"/>
                </a:solidFill>
              </a:rPr>
              <a:t>Экскурсии</a:t>
            </a:r>
            <a:endParaRPr lang="ru-RU" sz="8000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4857760"/>
            <a:ext cx="3571900" cy="785818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</a:rPr>
              <a:t>Страусиная</a:t>
            </a:r>
            <a:r>
              <a:rPr lang="ru-RU" sz="2400" dirty="0" smtClean="0">
                <a:solidFill>
                  <a:schemeClr val="tx1"/>
                </a:solidFill>
              </a:rPr>
              <a:t> ферма.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86248" y="4857760"/>
            <a:ext cx="3500462" cy="78581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Музей </a:t>
            </a:r>
            <a:r>
              <a:rPr lang="ru-RU" sz="2400" dirty="0" err="1" smtClean="0">
                <a:solidFill>
                  <a:schemeClr val="tx1"/>
                </a:solidFill>
              </a:rPr>
              <a:t>Клязьменского</a:t>
            </a:r>
            <a:r>
              <a:rPr lang="ru-RU" sz="2400" dirty="0" smtClean="0">
                <a:solidFill>
                  <a:schemeClr val="tx1"/>
                </a:solidFill>
              </a:rPr>
              <a:t> городка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IMG_4231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1539732"/>
            <a:ext cx="3786214" cy="2941384"/>
          </a:xfrm>
        </p:spPr>
      </p:pic>
      <p:pic>
        <p:nvPicPr>
          <p:cNvPr id="8" name="Содержимое 7" descr="IMG_4183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3372" y="1571612"/>
            <a:ext cx="3902078" cy="2926558"/>
          </a:xfrm>
        </p:spPr>
      </p:pic>
    </p:spTree>
  </p:cSld>
  <p:clrMapOvr>
    <a:masterClrMapping/>
  </p:clrMapOvr>
  <p:transition spd="slow" advTm="5000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3372" y="428604"/>
            <a:ext cx="3571900" cy="178595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Краеведческий музей. Выставка оружейника В.А. Дегтярева.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8596" y="3429000"/>
            <a:ext cx="3520440" cy="21431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Экспозиция «Мы в ответе за нашу победу» (Комсомольская , 116)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IMG_4200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357166"/>
            <a:ext cx="3521075" cy="2640806"/>
          </a:xfrm>
        </p:spPr>
      </p:pic>
      <p:pic>
        <p:nvPicPr>
          <p:cNvPr id="8" name="Содержимое 7" descr="IMG_4106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248" y="3071810"/>
            <a:ext cx="3521075" cy="2640806"/>
          </a:xfrm>
        </p:spPr>
      </p:pic>
    </p:spTree>
  </p:cSld>
  <p:clrMapOvr>
    <a:masterClrMapping/>
  </p:clrMapOvr>
  <p:transition spd="slow" advTm="5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262</TotalTime>
  <Words>675</Words>
  <Application>Microsoft Office PowerPoint</Application>
  <PresentationFormat>Экран (4:3)</PresentationFormat>
  <Paragraphs>64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Изящная</vt:lpstr>
      <vt:lpstr>«Университет  третьего возраста»</vt:lpstr>
      <vt:lpstr>Работа «Университета третьего возраста» направлена на повышение качества жизни граждан пожилого возраста и инвалидов, поддержание здорового образа жизни и организацию активного отдыха. В течение года  работают  8 факультетов ,где каждый  посетитель выбирает занятие по своим интересам.</vt:lpstr>
      <vt:lpstr>Факультет «Рукотворчество»</vt:lpstr>
      <vt:lpstr>Работы факультета</vt:lpstr>
      <vt:lpstr>Факультет «Информационные технологии» Большой популярностью пользуется факультет «Информационные технологии».На занятиях данного факультета слушатели знакомятся с компьютерами, осваивают Windows,учатся печатать и строить таблицы, создавать презентации и фотоальбомы, обучаются работе в интернете ,общению с помощью программы Skype.Впервые обучали наших клиентов волонтеры с Ковровской государственной технологической академии им В.А.Дегтярева. Руководители факультета: Селезнева А.П, Залавская Т.С. </vt:lpstr>
      <vt:lpstr>В конце обучения «студентам» вручили сертификат об окончании курса «Информацион-ных технологий»</vt:lpstr>
      <vt:lpstr>Факультет «Истории и краеведения» Работа данного факультета направлена на изучения истории родного края на посещение различных выставок, музеев города. Посетителям факультета  1 раз в месяц были предоставлены лекции ведущим библиографом ЦБС №4 Гайворонской  И.Н. о виртуальном туризме по Суздаль –Граду . Так же посещали: Детскую художественную школу, Городской историко-краеведческий музей ,Музей природы и этнографии ,Дом Музей В.А Дегтярева, Музей Милиции, Страусиная ферма, Усадьба С.А.Танеева, Музей прикладного творчества п.Новый, Городской читальный зал, музей Клязьменского городка и ведущие выставки города к 70-ию победы. Руководители факультета: Гайворонская И.Н, Купоросова о.а., бесхлебнова и.в. </vt:lpstr>
      <vt:lpstr>Экскурсии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Лекция библиографа Гайворонской И.Н </vt:lpstr>
      <vt:lpstr>Факультет «Активное долголетие» </vt:lpstr>
      <vt:lpstr>Активный отдых- залог здоровья.</vt:lpstr>
      <vt:lpstr>Факультет «Лечебная физкультура»</vt:lpstr>
      <vt:lpstr>Занятия лечебной физкультурой</vt:lpstr>
      <vt:lpstr>Занятия скандинавской ходьбой.</vt:lpstr>
      <vt:lpstr>  Факультет «Музыка вокруг нас»</vt:lpstr>
      <vt:lpstr>«Музыка вокруг нас»</vt:lpstr>
      <vt:lpstr>Факультет «Литературная гостиная» </vt:lpstr>
      <vt:lpstr>Мероприятие «Литературный вечерок»</vt:lpstr>
      <vt:lpstr>Вечер встречи участников факультета «Литературная гостиная»</vt:lpstr>
      <vt:lpstr>Спасибо за внимание!!!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«Университет  третьего возраста»</dc:title>
  <dc:creator>Владелец</dc:creator>
  <cp:lastModifiedBy>Бледнова Марина</cp:lastModifiedBy>
  <cp:revision>27</cp:revision>
  <dcterms:created xsi:type="dcterms:W3CDTF">2015-05-20T05:01:34Z</dcterms:created>
  <dcterms:modified xsi:type="dcterms:W3CDTF">2015-06-18T13:40:26Z</dcterms:modified>
</cp:coreProperties>
</file>